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419" r:id="rId3"/>
    <p:sldId id="421" r:id="rId4"/>
    <p:sldId id="422" r:id="rId5"/>
    <p:sldId id="423" r:id="rId6"/>
    <p:sldId id="424" r:id="rId7"/>
    <p:sldId id="439" r:id="rId8"/>
    <p:sldId id="440" r:id="rId9"/>
    <p:sldId id="425" r:id="rId10"/>
    <p:sldId id="426" r:id="rId11"/>
    <p:sldId id="427" r:id="rId12"/>
    <p:sldId id="441" r:id="rId13"/>
    <p:sldId id="428" r:id="rId14"/>
    <p:sldId id="442" r:id="rId15"/>
    <p:sldId id="443" r:id="rId16"/>
    <p:sldId id="448" r:id="rId17"/>
    <p:sldId id="444" r:id="rId18"/>
    <p:sldId id="429" r:id="rId19"/>
    <p:sldId id="430" r:id="rId20"/>
    <p:sldId id="431" r:id="rId21"/>
    <p:sldId id="432" r:id="rId22"/>
    <p:sldId id="433" r:id="rId23"/>
    <p:sldId id="434" r:id="rId24"/>
    <p:sldId id="435" r:id="rId25"/>
    <p:sldId id="436" r:id="rId26"/>
    <p:sldId id="438" r:id="rId27"/>
  </p:sldIdLst>
  <p:sldSz cx="9144000" cy="6858000" type="screen4x3"/>
  <p:notesSz cx="6954838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FF9933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1008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40175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53FC721-6B7A-44F4-99D0-E203EF3B0D1D}" type="datetimeFigureOut">
              <a:rPr lang="en-US"/>
              <a:pPr>
                <a:defRPr/>
              </a:pPr>
              <a:t>7/21/2016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40175" y="8842375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6484777-25CC-4F19-BECD-23177636BD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3016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40175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E293AD1B-28A3-448F-A2CA-7583F7A0A44F}" type="datetimeFigureOut">
              <a:rPr lang="en-US"/>
              <a:pPr>
                <a:defRPr/>
              </a:pPr>
              <a:t>7/21/2016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</p:spPr>
        <p:txBody>
          <a:bodyPr vert="horz" lIns="92930" tIns="46465" rIns="92930" bIns="46465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40175" y="8842375"/>
            <a:ext cx="3013075" cy="465138"/>
          </a:xfrm>
          <a:prstGeom prst="rect">
            <a:avLst/>
          </a:prstGeom>
        </p:spPr>
        <p:txBody>
          <a:bodyPr vert="horz" wrap="square" lIns="92930" tIns="46465" rIns="92930" bIns="46465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46135B7-BC5A-4FC6-A693-19F39FB33A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93608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4063" indent="-2889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0463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25600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0738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479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51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23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195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7C60EB2-9D39-4C10-94FA-2673A3A2F41A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46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F171CF6-43D4-4162-8AF1-63B38F602977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3206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15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515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906C55B-E6B6-4098-91BD-B54FC3F94C36}" type="slidenum">
              <a:rPr lang="en-US" altLang="en-US"/>
              <a:pPr eaLnBrk="1" hangingPunct="1"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0681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2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52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DAFD3D-BA51-47B9-A35A-301FB08FDCF7}" type="slidenum">
              <a:rPr lang="en-US" altLang="en-US"/>
              <a:pPr eaLnBrk="1" hangingPunct="1"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66003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7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57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FCA2584-F773-47A2-8416-6B11F15BCC20}" type="slidenum">
              <a:rPr lang="en-US" altLang="en-US"/>
              <a:pPr eaLnBrk="1" hangingPunct="1"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93742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536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6BEA9FF-073F-4F0F-AD1A-6732277590A0}" type="slidenum">
              <a:rPr lang="en-US" altLang="en-US"/>
              <a:pPr eaLnBrk="1" hangingPunct="1"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58040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DDBCA0D-7414-4FE5-BBF9-51803B64DDC3}" type="slidenum">
              <a:rPr lang="en-US" altLang="en-US"/>
              <a:pPr eaLnBrk="1" hangingPunct="1"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21528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ECF9A4C-7584-43B8-90AF-B1A8967E7CF9}" type="slidenum">
              <a:rPr lang="en-US" altLang="en-US"/>
              <a:pPr eaLnBrk="1" hangingPunct="1"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13182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6A1577-B7DF-4ACF-A6E7-ACC49689FB45}" type="slidenum">
              <a:rPr lang="en-US" altLang="en-US"/>
              <a:pPr eaLnBrk="1" hangingPunct="1"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50976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D4986BB-59DE-4CFC-8FF3-397BD2380AD5}" type="slidenum">
              <a:rPr lang="en-US" altLang="en-US"/>
              <a:pPr eaLnBrk="1" hangingPunct="1"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89259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885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00F2A47-0D48-440F-930A-689A64ED56CF}" type="slidenum">
              <a:rPr lang="en-US" altLang="en-US"/>
              <a:pPr eaLnBrk="1" hangingPunct="1"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5981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2EF3436-1E53-438C-AD62-78FD6597BB50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64178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229E516-004B-4B55-BE3C-796DE86F85FC}" type="slidenum">
              <a:rPr lang="en-US" altLang="en-US"/>
              <a:pPr eaLnBrk="1" hangingPunct="1"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89375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8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4D81394-B24A-43F2-B114-A8324A5BA963}" type="slidenum">
              <a:rPr lang="en-US" altLang="en-US"/>
              <a:pPr eaLnBrk="1" hangingPunct="1"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59938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9690173-A4D8-4FE8-9C97-3E45D9AF5A64}" type="slidenum">
              <a:rPr lang="en-US" altLang="en-US"/>
              <a:pPr eaLnBrk="1" hangingPunct="1"/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9168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4D6B59D-5B70-44E9-9EE8-96973676571B}" type="slidenum">
              <a:rPr lang="en-US" altLang="en-US"/>
              <a:pPr eaLnBrk="1" hangingPunct="1"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0177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AD0F920-DA87-4288-ACA6-6C77DB09439D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0553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6A11FD8-F57C-4D01-8A64-F8BE6BA21317}" type="slidenum">
              <a:rPr lang="en-US" altLang="en-US"/>
              <a:pPr eaLnBrk="1" hangingPunct="1"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0327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F9B3421-0848-4C88-BE6C-573C247EBC6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4471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50B50A4-D53B-4797-9B56-A399FA1E845F}" type="slidenum">
              <a:rPr lang="en-US" altLang="en-US"/>
              <a:pPr eaLnBrk="1" hangingPunct="1"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115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F9A1325-52A4-49BB-B8E9-574B90286A6B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9197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57EA0A7-CCFA-4118-97B4-08A99F1F7A31}" type="slidenum">
              <a:rPr lang="en-US" altLang="en-US"/>
              <a:pPr eaLnBrk="1" hangingPunct="1"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23101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BE35E03-339C-4C0E-8FA0-DDC6C5B98891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3034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A88909-B625-4A7E-A401-52E73D062BC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464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4EFB07-832D-42E6-91CD-ABFF3125EBD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4401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5611FF-B96C-4786-AFA2-64B78FA8D7A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8960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5031D4-FF71-43EB-821F-6B30A60D2D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995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6FAB91-BD3D-44CE-B8EA-24248C1E23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3608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1D8C4C-EDFE-4767-8A77-502C8F76F1E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53868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993908-4894-4505-A79C-B4515B75AE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005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EBB04C-0FC4-47E1-B1AA-B27F037954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8091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9A2936-30A8-48AE-BD34-B2413B9124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8589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CF87DD-1A89-4A64-A288-176BF03B7B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456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2BC09E-5791-45DB-8263-35354EB73A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910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43C98-8B1C-4D35-85EA-185379A77F7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8810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353243-47F5-4EBD-A667-8CE2B1CFF0B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9430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CB2C7C-BDED-450D-8B2E-ABD4CB13326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8515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86EE2-B833-4625-BB1D-0D21117B24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1272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B789FC-5F78-4D0D-BC3D-CF0871E283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791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D5267501-29BC-4A0B-A341-1BC4F31C2F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1371600"/>
            <a:ext cx="3733800" cy="2057400"/>
          </a:xfrm>
        </p:spPr>
        <p:txBody>
          <a:bodyPr/>
          <a:lstStyle/>
          <a:p>
            <a:pPr eaLnBrk="1" hangingPunct="1"/>
            <a:r>
              <a:rPr lang="en-US" altLang="en-US" sz="5400" b="1" dirty="0" smtClean="0">
                <a:solidFill>
                  <a:srgbClr val="FFC000"/>
                </a:solidFill>
              </a:rPr>
              <a:t>              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Chapter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9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/>
            </a:r>
            <a:br>
              <a:rPr lang="en-US" altLang="en-US" sz="5400" b="1" dirty="0" smtClean="0">
                <a:solidFill>
                  <a:srgbClr val="7030A0"/>
                </a:solidFill>
              </a:rPr>
            </a:br>
            <a:r>
              <a:rPr lang="en-US" altLang="en-US" sz="5400" b="1" dirty="0" smtClean="0">
                <a:solidFill>
                  <a:srgbClr val="7030A0"/>
                </a:solidFill>
              </a:rPr>
              <a:t/>
            </a:r>
            <a:br>
              <a:rPr lang="en-US" altLang="en-US" sz="5400" b="1" dirty="0" smtClean="0">
                <a:solidFill>
                  <a:srgbClr val="7030A0"/>
                </a:solidFill>
              </a:rPr>
            </a:br>
            <a:r>
              <a:rPr lang="en-US" altLang="en-US" sz="5400" b="1" dirty="0" smtClean="0">
                <a:solidFill>
                  <a:srgbClr val="7030A0"/>
                </a:solidFill>
              </a:rPr>
              <a:t>The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Priority Queue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ADT</a:t>
            </a:r>
            <a:endParaRPr lang="en-US" altLang="en-US" sz="4800" b="1" dirty="0" smtClean="0">
              <a:solidFill>
                <a:srgbClr val="7030A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286000"/>
            <a:ext cx="2209800" cy="1143000"/>
          </a:xfrm>
        </p:spPr>
        <p:txBody>
          <a:bodyPr/>
          <a:lstStyle/>
          <a:p>
            <a:pPr eaLnBrk="1" hangingPunct="1"/>
            <a:r>
              <a:rPr lang="en-US" altLang="en-US" sz="3200" dirty="0" smtClean="0"/>
              <a:t>The dequeue </a:t>
            </a:r>
            <a:r>
              <a:rPr lang="en-US" altLang="en-US" sz="3200" dirty="0" smtClean="0"/>
              <a:t>operation</a:t>
            </a:r>
            <a:br>
              <a:rPr lang="en-US" altLang="en-US" sz="3200" dirty="0" smtClean="0"/>
            </a:br>
            <a:r>
              <a:rPr lang="en-US" altLang="en-US" sz="3200" dirty="0"/>
              <a:t/>
            </a:r>
            <a:br>
              <a:rPr lang="en-US" altLang="en-US" sz="3200" dirty="0"/>
            </a:br>
            <a:r>
              <a:rPr lang="en-US" altLang="en-US" sz="3200" dirty="0" smtClean="0"/>
              <a:t/>
            </a:r>
            <a:br>
              <a:rPr lang="en-US" altLang="en-US" sz="3200" dirty="0" smtClean="0"/>
            </a:br>
            <a:r>
              <a:rPr lang="en-US" altLang="en-US" sz="2000" dirty="0" smtClean="0"/>
              <a:t>Steps </a:t>
            </a:r>
            <a:r>
              <a:rPr lang="en-US" altLang="en-US" sz="2000" dirty="0" err="1" smtClean="0"/>
              <a:t>d,e,f</a:t>
            </a:r>
            <a:r>
              <a:rPr lang="en-US" altLang="en-US" sz="2000" dirty="0" smtClean="0"/>
              <a:t/>
            </a:r>
            <a:br>
              <a:rPr lang="en-US" altLang="en-US" sz="2000" dirty="0" smtClean="0"/>
            </a:br>
            <a:r>
              <a:rPr lang="en-US" altLang="en-US" sz="2000" dirty="0" smtClean="0"/>
              <a:t>represent the </a:t>
            </a:r>
            <a:br>
              <a:rPr lang="en-US" altLang="en-US" sz="2000" dirty="0" smtClean="0"/>
            </a:br>
            <a:r>
              <a:rPr lang="en-US" altLang="en-US" sz="2000" dirty="0" smtClean="0"/>
              <a:t>“reheap</a:t>
            </a:r>
            <a:br>
              <a:rPr lang="en-US" altLang="en-US" sz="2000" dirty="0" smtClean="0"/>
            </a:br>
            <a:r>
              <a:rPr lang="en-US" altLang="en-US" sz="2000" dirty="0" smtClean="0"/>
              <a:t>down”</a:t>
            </a:r>
            <a:br>
              <a:rPr lang="en-US" altLang="en-US" sz="2000" dirty="0" smtClean="0"/>
            </a:br>
            <a:r>
              <a:rPr lang="en-US" altLang="en-US" sz="2000" dirty="0" smtClean="0"/>
              <a:t>operation</a:t>
            </a:r>
            <a:endParaRPr lang="en-US" altLang="en-US" sz="24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76467"/>
            <a:ext cx="6028944" cy="594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2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3837"/>
            <a:ext cx="7391400" cy="1143000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enqueue </a:t>
            </a:r>
            <a:r>
              <a:rPr lang="en-US" altLang="en-US" sz="4000" dirty="0" smtClean="0"/>
              <a:t>operation</a:t>
            </a:r>
            <a:br>
              <a:rPr lang="en-US" altLang="en-US" sz="4000" dirty="0" smtClean="0"/>
            </a:br>
            <a:r>
              <a:rPr lang="en-US" altLang="en-US" sz="2000" dirty="0" smtClean="0"/>
              <a:t>steps b, c represent the “reheap up” operation</a:t>
            </a:r>
            <a:endParaRPr lang="en-US" altLang="en-US" sz="40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504" y="1447800"/>
            <a:ext cx="7245096" cy="448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1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52399"/>
            <a:ext cx="5638800" cy="605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89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9.4 The Heap Implementation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71600"/>
            <a:ext cx="77724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7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A Non-linked </a:t>
            </a:r>
            <a:r>
              <a:rPr lang="en-US" altLang="en-US" sz="4000" dirty="0" smtClean="0"/>
              <a:t>Representation of Binary Trees 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229600" cy="42973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A binary tree can be stored in an array in such a way that the relationships in the tree are not physically represented by link members, but are </a:t>
            </a:r>
            <a:r>
              <a:rPr lang="en-US" altLang="en-US" sz="2400" i="1" dirty="0" smtClean="0"/>
              <a:t>implicit</a:t>
            </a:r>
            <a:r>
              <a:rPr lang="en-US" altLang="en-US" sz="2400" dirty="0" smtClean="0"/>
              <a:t> in the algorithms that manipulate the tree stored in the array.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We store the tree elements in the array, level by level, left-to-right. </a:t>
            </a:r>
            <a:r>
              <a:rPr lang="en-US" altLang="en-US" sz="2400" dirty="0"/>
              <a:t>We call the array 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en-US" altLang="en-US" sz="2400" dirty="0"/>
              <a:t> and store the index of the last tree element in a variable </a:t>
            </a:r>
            <a:r>
              <a:rPr lang="en-US" alt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lastIndex.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The </a:t>
            </a:r>
            <a:r>
              <a:rPr lang="en-US" altLang="en-US" sz="2400" dirty="0" smtClean="0"/>
              <a:t>tree elements are stored with the root in </a:t>
            </a:r>
            <a:r>
              <a:rPr lang="en-US" alt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elements[0</a:t>
            </a:r>
            <a:r>
              <a:rPr lang="en-US" alt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400" dirty="0" smtClean="0"/>
              <a:t> and the last node in </a:t>
            </a:r>
            <a:r>
              <a:rPr lang="en-US" alt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elements[lastIndex]</a:t>
            </a:r>
            <a:r>
              <a:rPr lang="en-US" altLang="en-US" sz="2400" dirty="0" smtClean="0"/>
              <a:t>.</a:t>
            </a:r>
            <a:endParaRPr lang="en-US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66959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A Binary Tree and Its Array Representation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600201"/>
            <a:ext cx="6934199" cy="45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82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A Binary Search Tree Stored in an Array with Dummy Values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76400"/>
            <a:ext cx="61722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64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Array Representation continued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" y="1524000"/>
            <a:ext cx="8763000" cy="4572000"/>
          </a:xfrm>
        </p:spPr>
        <p:txBody>
          <a:bodyPr/>
          <a:lstStyle/>
          <a:p>
            <a:pPr eaLnBrk="1" hangingPunct="1"/>
            <a:r>
              <a:rPr lang="en-US" altLang="en-US" sz="2800" dirty="0" smtClean="0"/>
              <a:t>To implement the algorithms that manipulate the tree, we must be able to find the left and right child of a node in the tree: </a:t>
            </a:r>
          </a:p>
          <a:p>
            <a:pPr lvl="1" eaLnBrk="1" hangingPunct="1"/>
            <a:r>
              <a:rPr lang="en-US" altLang="en-US" sz="2400" dirty="0" smtClean="0"/>
              <a:t>elements[index</a:t>
            </a:r>
            <a:r>
              <a:rPr lang="en-US" altLang="en-US" sz="2400" dirty="0" smtClean="0"/>
              <a:t>] left child is in </a:t>
            </a:r>
            <a:r>
              <a:rPr lang="en-US" altLang="en-US" sz="2400" dirty="0" smtClean="0"/>
              <a:t>elements[index*2 </a:t>
            </a:r>
            <a:r>
              <a:rPr lang="en-US" altLang="en-US" sz="2400" dirty="0" smtClean="0"/>
              <a:t>+ 1]</a:t>
            </a:r>
          </a:p>
          <a:p>
            <a:pPr lvl="1" eaLnBrk="1" hangingPunct="1"/>
            <a:r>
              <a:rPr lang="en-US" altLang="en-US" sz="2400" dirty="0" smtClean="0"/>
              <a:t>elements[index</a:t>
            </a:r>
            <a:r>
              <a:rPr lang="en-US" altLang="en-US" sz="2400" dirty="0" smtClean="0"/>
              <a:t>] right child is in </a:t>
            </a:r>
            <a:r>
              <a:rPr lang="en-US" altLang="en-US" sz="2400" dirty="0" smtClean="0"/>
              <a:t>elements[index*2 </a:t>
            </a:r>
            <a:r>
              <a:rPr lang="en-US" altLang="en-US" sz="2400" dirty="0" smtClean="0"/>
              <a:t>+ 2] </a:t>
            </a:r>
          </a:p>
          <a:p>
            <a:pPr eaLnBrk="1" hangingPunct="1"/>
            <a:r>
              <a:rPr lang="en-US" altLang="en-US" sz="2800" dirty="0" smtClean="0"/>
              <a:t>We can also can determine the location of its parent node: </a:t>
            </a:r>
          </a:p>
          <a:p>
            <a:pPr lvl="1" eaLnBrk="1" hangingPunct="1"/>
            <a:r>
              <a:rPr lang="en-US" altLang="en-US" sz="2400" dirty="0" smtClean="0"/>
              <a:t>elements[index</a:t>
            </a:r>
            <a:r>
              <a:rPr lang="en-US" altLang="en-US" sz="2400" dirty="0" smtClean="0"/>
              <a:t>]’s parent is in </a:t>
            </a:r>
            <a:r>
              <a:rPr lang="en-US" altLang="en-US" sz="2400" dirty="0" smtClean="0"/>
              <a:t>elements[(</a:t>
            </a:r>
            <a:r>
              <a:rPr lang="en-US" altLang="en-US" sz="2400" dirty="0" smtClean="0"/>
              <a:t>index – 1)/2].</a:t>
            </a:r>
          </a:p>
          <a:p>
            <a:pPr eaLnBrk="1" hangingPunct="1"/>
            <a:r>
              <a:rPr lang="en-US" altLang="en-US" sz="2800" dirty="0" smtClean="0"/>
              <a:t>This representation works best, space wise, if the tree is </a:t>
            </a:r>
            <a:r>
              <a:rPr lang="en-US" altLang="en-US" sz="2800" dirty="0" smtClean="0"/>
              <a:t>complete (which it is for a heap)</a:t>
            </a:r>
            <a:endParaRPr lang="en-US" altLang="en-US" sz="2800" dirty="0" smtClean="0"/>
          </a:p>
          <a:p>
            <a:pPr lvl="1" eaLnBrk="1" hangingPunct="1"/>
            <a:endParaRPr lang="en-US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72589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198437"/>
            <a:ext cx="8077200" cy="563563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Beginning of </a:t>
            </a:r>
            <a:r>
              <a:rPr lang="en-US" altLang="en-US" sz="4000" dirty="0" smtClean="0">
                <a:latin typeface="Courier New" panose="02070309020205020404" pitchFamily="49" charset="0"/>
              </a:rPr>
              <a:t>HeapPriQ.java</a:t>
            </a:r>
            <a:endParaRPr lang="en-US" altLang="en-US" sz="4000" dirty="0" smtClean="0">
              <a:latin typeface="Courier New" panose="02070309020205020404" pitchFamily="49" charset="0"/>
            </a:endParaRPr>
          </a:p>
        </p:txBody>
      </p:sp>
      <p:sp>
        <p:nvSpPr>
          <p:cNvPr id="12291" name="Text Box 4"/>
          <p:cNvSpPr txBox="1">
            <a:spLocks noChangeArrowheads="1"/>
          </p:cNvSpPr>
          <p:nvPr/>
        </p:nvSpPr>
        <p:spPr bwMode="auto">
          <a:xfrm>
            <a:off x="171450" y="1066800"/>
            <a:ext cx="8374063" cy="4616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//-------------------------------------------------------------------------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// HeapPriQ.java               </a:t>
            </a:r>
            <a:r>
              <a:rPr lang="en-US" altLang="en-US" sz="1400" b="1" dirty="0">
                <a:latin typeface="Courier New" panose="02070309020205020404" pitchFamily="49" charset="0"/>
              </a:rPr>
              <a:t>by Dale/Joyce/Weems 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               </a:t>
            </a:r>
            <a:r>
              <a:rPr lang="en-US" altLang="en-US" sz="1400" b="1" dirty="0">
                <a:latin typeface="Courier New" panose="02070309020205020404" pitchFamily="49" charset="0"/>
              </a:rPr>
              <a:t>Chapter 9 // Priority Queue using Heap (implemented with an ArrayList)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// 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// </a:t>
            </a:r>
            <a:r>
              <a:rPr lang="en-US" altLang="en-US" sz="1400" b="1" dirty="0">
                <a:latin typeface="Courier New" panose="02070309020205020404" pitchFamily="49" charset="0"/>
              </a:rPr>
              <a:t>Two constructors are provided: one that use the natural order of the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// </a:t>
            </a:r>
            <a:r>
              <a:rPr lang="en-US" altLang="en-US" sz="1400" b="1" dirty="0">
                <a:latin typeface="Courier New" panose="02070309020205020404" pitchFamily="49" charset="0"/>
              </a:rPr>
              <a:t>elements as defined by their compareTo method and one that uses an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// </a:t>
            </a:r>
            <a:r>
              <a:rPr lang="en-US" altLang="en-US" sz="1400" b="1" dirty="0">
                <a:latin typeface="Courier New" panose="02070309020205020404" pitchFamily="49" charset="0"/>
              </a:rPr>
              <a:t>ordering based on a comparator argument.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//-------------------------------------------------------------------------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package ch09.priorityQueues;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import </a:t>
            </a:r>
            <a:r>
              <a:rPr lang="en-US" altLang="en-US" sz="1400" b="1" dirty="0">
                <a:latin typeface="Courier New" panose="02070309020205020404" pitchFamily="49" charset="0"/>
              </a:rPr>
              <a:t>java.util.*;  // ArrayList,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Comparator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class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HeapPriQ</a:t>
            </a:r>
            <a:r>
              <a:rPr lang="en-US" altLang="en-US" sz="1400" b="1" dirty="0">
                <a:latin typeface="Courier New" panose="02070309020205020404" pitchFamily="49" charset="0"/>
              </a:rPr>
              <a:t>&lt;T&gt; implements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PriQueueInterface</a:t>
            </a:r>
            <a:r>
              <a:rPr lang="en-US" altLang="en-US" sz="1400" b="1" dirty="0">
                <a:latin typeface="Courier New" panose="02070309020205020404" pitchFamily="49" charset="0"/>
              </a:rPr>
              <a:t>&lt;T&gt;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protected ArrayList&lt;T&gt; elements; // priority queue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elements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protected int lastIndex;         // index of last element in priority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queue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protected int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maxIndex</a:t>
            </a:r>
            <a:r>
              <a:rPr lang="en-US" altLang="en-US" sz="1400" b="1" dirty="0">
                <a:latin typeface="Courier New" panose="02070309020205020404" pitchFamily="49" charset="0"/>
              </a:rPr>
              <a:t>;          // index of last position in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ArrayList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protected Comparator&lt;T&gt; comp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. . .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3753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The enqueue method</a:t>
            </a:r>
          </a:p>
        </p:txBody>
      </p:sp>
      <p:sp>
        <p:nvSpPr>
          <p:cNvPr id="13315" name="Text Box 4"/>
          <p:cNvSpPr txBox="1">
            <a:spLocks noChangeArrowheads="1"/>
          </p:cNvSpPr>
          <p:nvPr/>
        </p:nvSpPr>
        <p:spPr bwMode="auto">
          <a:xfrm>
            <a:off x="746125" y="2124075"/>
            <a:ext cx="7445375" cy="3478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void enqueue(T element) throws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PriQOverflowException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Throws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PriQOverflowException</a:t>
            </a:r>
            <a:r>
              <a:rPr lang="en-US" altLang="en-US" sz="1400" b="1" dirty="0">
                <a:latin typeface="Courier New" panose="02070309020205020404" pitchFamily="49" charset="0"/>
              </a:rPr>
              <a:t> if this priority queue is full;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otherwise, adds element to this priority queue.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if (lastIndex ==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maxIndex</a:t>
            </a:r>
            <a:r>
              <a:rPr lang="en-US" altLang="en-US" sz="1400" b="1" dirty="0">
                <a:latin typeface="Courier New" panose="02070309020205020404" pitchFamily="49" charset="0"/>
              </a:rPr>
              <a:t>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throw new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PriQOverflowException</a:t>
            </a:r>
            <a:r>
              <a:rPr lang="en-US" altLang="en-US" sz="1400" b="1" dirty="0">
                <a:latin typeface="Courier New" panose="02070309020205020404" pitchFamily="49" charset="0"/>
              </a:rPr>
              <a:t>("Priority queue is full");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lastIndex++;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elements.add</a:t>
            </a:r>
            <a:r>
              <a:rPr lang="en-US" altLang="en-US" sz="1400" b="1" dirty="0">
                <a:latin typeface="Courier New" panose="02070309020205020404" pitchFamily="49" charset="0"/>
              </a:rPr>
              <a:t>(lastIndex, element);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reheapUp(element);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 </a:t>
            </a:r>
          </a:p>
          <a:p>
            <a:pPr eaLnBrk="1" hangingPunct="1"/>
            <a:endParaRPr lang="en-US" altLang="en-US" sz="1400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2400" dirty="0"/>
              <a:t>The </a:t>
            </a:r>
            <a:r>
              <a:rPr lang="en-US" altLang="en-US" sz="2400" dirty="0">
                <a:latin typeface="Courier New" panose="02070309020205020404" pitchFamily="49" charset="0"/>
              </a:rPr>
              <a:t>reheapUp</a:t>
            </a:r>
            <a:r>
              <a:rPr lang="en-US" altLang="en-US" sz="2400" dirty="0"/>
              <a:t> algorithm is pictured on the next slide</a:t>
            </a:r>
          </a:p>
        </p:txBody>
      </p:sp>
    </p:spTree>
    <p:extLst>
      <p:ext uri="{BB962C8B-B14F-4D97-AF65-F5344CB8AC3E}">
        <p14:creationId xmlns:p14="http://schemas.microsoft.com/office/powerpoint/2010/main" val="162464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Chapter </a:t>
            </a:r>
            <a:r>
              <a:rPr lang="en-US" altLang="en-US" dirty="0" smtClean="0"/>
              <a:t>9: </a:t>
            </a:r>
            <a:r>
              <a:rPr lang="en-US" altLang="en-US" dirty="0"/>
              <a:t>The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Priority Queue </a:t>
            </a:r>
            <a:r>
              <a:rPr lang="en-US" altLang="en-US" dirty="0" smtClean="0"/>
              <a:t>ADT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2900" y="1905000"/>
            <a:ext cx="84582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en-US" sz="2400" dirty="0"/>
              <a:t>9</a:t>
            </a:r>
            <a:r>
              <a:rPr lang="en-US" altLang="en-US" sz="2400" dirty="0" smtClean="0"/>
              <a:t>.1 </a:t>
            </a:r>
            <a:r>
              <a:rPr lang="en-US" altLang="en-US" sz="2400" dirty="0"/>
              <a:t>– </a:t>
            </a:r>
            <a:r>
              <a:rPr lang="en-US" altLang="en-US" sz="2400" dirty="0" smtClean="0"/>
              <a:t>The </a:t>
            </a:r>
            <a:r>
              <a:rPr lang="en-US" altLang="en-US" sz="2400" dirty="0" smtClean="0"/>
              <a:t>Priority Queue </a:t>
            </a:r>
            <a:r>
              <a:rPr lang="en-US" altLang="en-US" sz="2400" dirty="0" smtClean="0"/>
              <a:t>Interface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/>
              <a:t>9</a:t>
            </a:r>
            <a:r>
              <a:rPr lang="en-US" altLang="en-US" sz="2400" dirty="0" smtClean="0"/>
              <a:t>.2 </a:t>
            </a:r>
            <a:r>
              <a:rPr lang="en-US" altLang="en-US" sz="2400" dirty="0" smtClean="0"/>
              <a:t>– </a:t>
            </a:r>
            <a:r>
              <a:rPr lang="en-US" altLang="en-US" sz="2400" dirty="0" smtClean="0"/>
              <a:t>Priority Queue </a:t>
            </a:r>
            <a:r>
              <a:rPr lang="en-US" altLang="en-US" sz="2400" dirty="0" smtClean="0"/>
              <a:t>Implementations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en-US" sz="2400" dirty="0"/>
              <a:t>9</a:t>
            </a:r>
            <a:r>
              <a:rPr lang="en-US" altLang="en-US" sz="2400" dirty="0" smtClean="0"/>
              <a:t>.3 </a:t>
            </a:r>
            <a:r>
              <a:rPr lang="en-US" altLang="en-US" sz="2400" dirty="0"/>
              <a:t>– </a:t>
            </a:r>
            <a:r>
              <a:rPr lang="en-US" altLang="en-US" sz="2400" dirty="0" smtClean="0"/>
              <a:t>The Heap</a:t>
            </a:r>
            <a:endParaRPr lang="en-US" altLang="en-US" sz="2400" dirty="0"/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en-US" sz="2400" dirty="0"/>
              <a:t>9</a:t>
            </a:r>
            <a:r>
              <a:rPr lang="en-US" altLang="en-US" sz="2400" dirty="0" smtClean="0"/>
              <a:t>.4 </a:t>
            </a:r>
            <a:r>
              <a:rPr lang="en-US" altLang="en-US" sz="2400" dirty="0"/>
              <a:t>– </a:t>
            </a:r>
            <a:r>
              <a:rPr lang="en-US" altLang="en-US" sz="2400" dirty="0" smtClean="0"/>
              <a:t>The Heap Implementation</a:t>
            </a:r>
            <a:endParaRPr lang="en-US" altLang="en-US" sz="2400" dirty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 smtClean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 smtClean="0"/>
          </a:p>
          <a:p>
            <a:pPr eaLnBrk="1" hangingPunct="1">
              <a:lnSpc>
                <a:spcPct val="90000"/>
              </a:lnSpc>
            </a:pPr>
            <a:endParaRPr lang="en-US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168381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2400"/>
            <a:ext cx="7237384" cy="612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8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ourier New" panose="02070309020205020404" pitchFamily="49" charset="0"/>
              </a:rPr>
              <a:t>reheapUp</a:t>
            </a:r>
            <a:r>
              <a:rPr lang="en-US" altLang="en-US" smtClean="0"/>
              <a:t> operation</a:t>
            </a:r>
          </a:p>
        </p:txBody>
      </p:sp>
      <p:sp>
        <p:nvSpPr>
          <p:cNvPr id="15363" name="Text Box 4"/>
          <p:cNvSpPr txBox="1">
            <a:spLocks noChangeArrowheads="1"/>
          </p:cNvSpPr>
          <p:nvPr/>
        </p:nvSpPr>
        <p:spPr bwMode="auto">
          <a:xfrm>
            <a:off x="304800" y="1893888"/>
            <a:ext cx="8884163" cy="3108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private void reheapUp(T element)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Current lastIndex position is empty.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Inserts element into the tree and ensures shape and order properties.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int hole = lastIndex;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while ((hole &gt; 0)  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// </a:t>
            </a:r>
            <a:r>
              <a:rPr lang="en-US" altLang="en-US" sz="1400" b="1" dirty="0">
                <a:latin typeface="Courier New" panose="02070309020205020404" pitchFamily="49" charset="0"/>
              </a:rPr>
              <a:t>hole is not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root and element </a:t>
            </a:r>
            <a:r>
              <a:rPr lang="en-US" altLang="en-US" sz="1400" b="1" dirty="0">
                <a:latin typeface="Courier New" panose="02070309020205020404" pitchFamily="49" charset="0"/>
              </a:rPr>
              <a:t>&gt; hole's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parent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     &amp;&amp;                                              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   (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comp.compare</a:t>
            </a:r>
            <a:r>
              <a:rPr lang="en-US" altLang="en-US" sz="1400" b="1" dirty="0">
                <a:latin typeface="Courier New" panose="02070309020205020404" pitchFamily="49" charset="0"/>
              </a:rPr>
              <a:t>(element,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elements.get</a:t>
            </a:r>
            <a:r>
              <a:rPr lang="en-US" altLang="en-US" sz="1400" b="1" dirty="0">
                <a:latin typeface="Courier New" panose="02070309020205020404" pitchFamily="49" charset="0"/>
              </a:rPr>
              <a:t>((hole - 1) / 2)) &gt; 0))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elements.set</a:t>
            </a:r>
            <a:r>
              <a:rPr lang="en-US" altLang="en-US" sz="1400" b="1" dirty="0">
                <a:latin typeface="Courier New" panose="02070309020205020404" pitchFamily="49" charset="0"/>
              </a:rPr>
              <a:t>(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hole,elements.get</a:t>
            </a:r>
            <a:r>
              <a:rPr lang="en-US" altLang="en-US" sz="1400" b="1" dirty="0">
                <a:latin typeface="Courier New" panose="02070309020205020404" pitchFamily="49" charset="0"/>
              </a:rPr>
              <a:t>((hole - 1) / 2));   // move hole's parent down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hole = (hole - 1) / 2;                             // move hole up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elements.set</a:t>
            </a:r>
            <a:r>
              <a:rPr lang="en-US" altLang="en-US" sz="1400" b="1" dirty="0">
                <a:latin typeface="Courier New" panose="02070309020205020404" pitchFamily="49" charset="0"/>
              </a:rPr>
              <a:t>(hole, element);                   // place element into final hole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4094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The </a:t>
            </a:r>
            <a:r>
              <a:rPr lang="en-US" altLang="en-US" dirty="0" smtClean="0">
                <a:latin typeface="Courier New" panose="02070309020205020404" pitchFamily="49" charset="0"/>
              </a:rPr>
              <a:t>dequeue</a:t>
            </a:r>
            <a:r>
              <a:rPr lang="en-US" altLang="en-US" dirty="0" smtClean="0"/>
              <a:t> method</a:t>
            </a:r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381000" y="1295400"/>
            <a:ext cx="8382000" cy="498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T dequeue() throws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PriQUnderflowException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Throws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PriQUnderflowException</a:t>
            </a:r>
            <a:r>
              <a:rPr lang="en-US" altLang="en-US" sz="1400" b="1" dirty="0">
                <a:latin typeface="Courier New" panose="02070309020205020404" pitchFamily="49" charset="0"/>
              </a:rPr>
              <a:t> if this priority queue is empty;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otherwise, removes element with highest priority from this 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priority queue and returns it.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T hold;      // element to be dequeued and returned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T toMove;    // element to move down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heap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if (lastIndex == -1)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throw new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PriQUnderflowException</a:t>
            </a:r>
            <a:r>
              <a:rPr lang="en-US" altLang="en-US" sz="1400" b="1" dirty="0">
                <a:latin typeface="Courier New" panose="02070309020205020404" pitchFamily="49" charset="0"/>
              </a:rPr>
              <a:t>("Priority queue is empty");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hold =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elements.get</a:t>
            </a:r>
            <a:r>
              <a:rPr lang="en-US" altLang="en-US" sz="1400" b="1" dirty="0">
                <a:latin typeface="Courier New" panose="02070309020205020404" pitchFamily="49" charset="0"/>
              </a:rPr>
              <a:t>(0);              // remember element to be returned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toMove =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elements.remove</a:t>
            </a:r>
            <a:r>
              <a:rPr lang="en-US" altLang="en-US" sz="1400" b="1" dirty="0">
                <a:latin typeface="Courier New" panose="02070309020205020404" pitchFamily="49" charset="0"/>
              </a:rPr>
              <a:t>(lastIndex); // element to reheap down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lastIndex--;                         // decrease priority queue size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if (lastIndex != -1)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   reheapDown(toMove);               // restore heap properties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  return hold;                         // return largest element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}</a:t>
            </a:r>
          </a:p>
          <a:p>
            <a:pPr eaLnBrk="1" hangingPunct="1"/>
            <a:endParaRPr lang="en-US" altLang="en-US" sz="1400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2400" dirty="0"/>
              <a:t>The </a:t>
            </a:r>
            <a:r>
              <a:rPr lang="en-US" altLang="en-US" sz="2400" dirty="0">
                <a:latin typeface="Courier New" panose="02070309020205020404" pitchFamily="49" charset="0"/>
              </a:rPr>
              <a:t>reheapDown</a:t>
            </a:r>
            <a:r>
              <a:rPr lang="en-US" altLang="en-US" sz="2400" dirty="0"/>
              <a:t> algorithm is pictured on the next slide</a:t>
            </a:r>
          </a:p>
        </p:txBody>
      </p:sp>
    </p:spTree>
    <p:extLst>
      <p:ext uri="{BB962C8B-B14F-4D97-AF65-F5344CB8AC3E}">
        <p14:creationId xmlns:p14="http://schemas.microsoft.com/office/powerpoint/2010/main" val="314591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52400"/>
            <a:ext cx="6851904" cy="594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53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ourier New" panose="02070309020205020404" pitchFamily="49" charset="0"/>
              </a:rPr>
              <a:t>reheapDown</a:t>
            </a:r>
            <a:r>
              <a:rPr lang="en-US" altLang="en-US" smtClean="0"/>
              <a:t> operation</a:t>
            </a:r>
          </a:p>
        </p:txBody>
      </p:sp>
      <p:sp>
        <p:nvSpPr>
          <p:cNvPr id="18435" name="Text Box 3"/>
          <p:cNvSpPr txBox="1">
            <a:spLocks noChangeArrowheads="1"/>
          </p:cNvSpPr>
          <p:nvPr/>
        </p:nvSpPr>
        <p:spPr bwMode="auto">
          <a:xfrm>
            <a:off x="304800" y="1893888"/>
            <a:ext cx="7917552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private void reheapDown(T element)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Current root position is "empty";</a:t>
            </a: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// Inserts element into the tree and ensures shape and order properties.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int hole = 0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      </a:t>
            </a:r>
            <a:r>
              <a:rPr lang="en-US" altLang="en-US" sz="1400" b="1" dirty="0">
                <a:latin typeface="Courier New" panose="02070309020205020404" pitchFamily="49" charset="0"/>
              </a:rPr>
              <a:t>// current index of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hole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int next;          // next index where hole should move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to</a:t>
            </a:r>
          </a:p>
          <a:p>
            <a:pPr eaLnBrk="1" hangingPunct="1"/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next = newHole(hole, element);   // find next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hole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while (next != hole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)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elements.set</a:t>
            </a:r>
            <a:r>
              <a:rPr lang="en-US" altLang="en-US" sz="1400" b="1" dirty="0">
                <a:latin typeface="Courier New" panose="02070309020205020404" pitchFamily="49" charset="0"/>
              </a:rPr>
              <a:t>(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hole,elements.get</a:t>
            </a:r>
            <a:r>
              <a:rPr lang="en-US" altLang="en-US" sz="1400" b="1" dirty="0">
                <a:latin typeface="Courier New" panose="02070309020205020404" pitchFamily="49" charset="0"/>
              </a:rPr>
              <a:t>(next));  // move element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up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>
                <a:latin typeface="Courier New" panose="02070309020205020404" pitchFamily="49" charset="0"/>
              </a:rPr>
              <a:t>hole = next;                            // move hole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down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400" b="1" dirty="0">
                <a:latin typeface="Courier New" panose="02070309020205020404" pitchFamily="49" charset="0"/>
              </a:rPr>
              <a:t>next = newHole(hole, element);          // find next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hole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}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elements.set</a:t>
            </a:r>
            <a:r>
              <a:rPr lang="en-US" altLang="en-US" sz="1400" b="1" dirty="0">
                <a:latin typeface="Courier New" panose="02070309020205020404" pitchFamily="49" charset="0"/>
              </a:rPr>
              <a:t>(hole, element);              // fill in the final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hole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}</a:t>
            </a:r>
            <a:endParaRPr lang="en-US" altLang="en-US" sz="1400" b="1" dirty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88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6324600" y="1219200"/>
            <a:ext cx="2590800" cy="563563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</a:t>
            </a:r>
            <a:r>
              <a:rPr lang="en-US" altLang="en-US" sz="4000" dirty="0" smtClean="0">
                <a:latin typeface="Courier New" panose="02070309020205020404" pitchFamily="49" charset="0"/>
              </a:rPr>
              <a:t>newHole</a:t>
            </a:r>
            <a:r>
              <a:rPr lang="en-US" altLang="en-US" sz="4000" dirty="0" smtClean="0"/>
              <a:t> method</a:t>
            </a:r>
          </a:p>
        </p:txBody>
      </p:sp>
      <p:sp>
        <p:nvSpPr>
          <p:cNvPr id="19459" name="Text Box 4"/>
          <p:cNvSpPr txBox="1">
            <a:spLocks noChangeArrowheads="1"/>
          </p:cNvSpPr>
          <p:nvPr/>
        </p:nvSpPr>
        <p:spPr bwMode="auto">
          <a:xfrm>
            <a:off x="76200" y="-14377"/>
            <a:ext cx="6320961" cy="6924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private int newHole(int hole, T element)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// If either child of hole is larger than element return the index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// of the larger child; otherwise return the index of hole.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int left = (hole * 2) + 1;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int right = (hole * 2) + 2;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if (left &gt; lastIndex)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// hole has no children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return hole;         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if (left == lastIndex)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// hole has left child only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</a:t>
            </a:r>
            <a:r>
              <a:rPr lang="en-US" altLang="en-US" sz="1200" b="1" dirty="0" smtClean="0">
                <a:latin typeface="Courier New" panose="02070309020205020404" pitchFamily="49" charset="0"/>
              </a:rPr>
              <a:t>  if </a:t>
            </a:r>
            <a:r>
              <a:rPr lang="en-US" altLang="en-US" sz="1200" b="1" dirty="0"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latin typeface="Courier New" panose="02070309020205020404" pitchFamily="49" charset="0"/>
              </a:rPr>
              <a:t>comp.compare</a:t>
            </a:r>
            <a:r>
              <a:rPr lang="en-US" altLang="en-US" sz="1200" b="1" dirty="0">
                <a:latin typeface="Courier New" panose="02070309020205020404" pitchFamily="49" charset="0"/>
              </a:rPr>
              <a:t>(element, </a:t>
            </a:r>
            <a:r>
              <a:rPr lang="en-US" altLang="en-US" sz="1200" b="1" dirty="0" err="1">
                <a:latin typeface="Courier New" panose="02070309020205020404" pitchFamily="49" charset="0"/>
              </a:rPr>
              <a:t>elements.get</a:t>
            </a:r>
            <a:r>
              <a:rPr lang="en-US" altLang="en-US" sz="1200" b="1" dirty="0">
                <a:latin typeface="Courier New" panose="02070309020205020404" pitchFamily="49" charset="0"/>
              </a:rPr>
              <a:t>(left)) &lt; 0)          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  // element &lt; left child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  return left;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else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  // element &gt;= left child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  return hole;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// hole has two children 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if (</a:t>
            </a:r>
            <a:r>
              <a:rPr lang="en-US" altLang="en-US" sz="1200" b="1" dirty="0" err="1">
                <a:latin typeface="Courier New" panose="02070309020205020404" pitchFamily="49" charset="0"/>
              </a:rPr>
              <a:t>comp.compare</a:t>
            </a:r>
            <a:r>
              <a:rPr lang="en-US" altLang="en-US" sz="1200" b="1" dirty="0"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latin typeface="Courier New" panose="02070309020205020404" pitchFamily="49" charset="0"/>
              </a:rPr>
              <a:t>elements.get</a:t>
            </a:r>
            <a:r>
              <a:rPr lang="en-US" altLang="en-US" sz="1200" b="1" dirty="0">
                <a:latin typeface="Courier New" panose="02070309020205020404" pitchFamily="49" charset="0"/>
              </a:rPr>
              <a:t>(left), </a:t>
            </a:r>
            <a:r>
              <a:rPr lang="en-US" altLang="en-US" sz="1200" b="1" dirty="0" err="1">
                <a:latin typeface="Courier New" panose="02070309020205020404" pitchFamily="49" charset="0"/>
              </a:rPr>
              <a:t>elements.get</a:t>
            </a:r>
            <a:r>
              <a:rPr lang="en-US" altLang="en-US" sz="1200" b="1" dirty="0">
                <a:latin typeface="Courier New" panose="02070309020205020404" pitchFamily="49" charset="0"/>
              </a:rPr>
              <a:t>(right)) &lt; 0</a:t>
            </a:r>
            <a:r>
              <a:rPr lang="en-US" altLang="en-US" sz="1200" b="1" dirty="0" smtClean="0">
                <a:latin typeface="Courier New" panose="02070309020205020404" pitchFamily="49" charset="0"/>
              </a:rPr>
              <a:t>)</a:t>
            </a:r>
          </a:p>
          <a:p>
            <a:pPr eaLnBrk="1" hangingPunct="1"/>
            <a:r>
              <a:rPr lang="en-US" altLang="en-US" sz="12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200" b="1" dirty="0">
                <a:latin typeface="Courier New" panose="02070309020205020404" pitchFamily="49" charset="0"/>
              </a:rPr>
              <a:t>// left child &lt; right child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if (</a:t>
            </a:r>
            <a:r>
              <a:rPr lang="en-US" altLang="en-US" sz="1200" b="1" dirty="0" err="1">
                <a:latin typeface="Courier New" panose="02070309020205020404" pitchFamily="49" charset="0"/>
              </a:rPr>
              <a:t>comp.compare</a:t>
            </a:r>
            <a:r>
              <a:rPr lang="en-US" altLang="en-US" sz="1200" b="1" dirty="0"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latin typeface="Courier New" panose="02070309020205020404" pitchFamily="49" charset="0"/>
              </a:rPr>
              <a:t>elements.get</a:t>
            </a:r>
            <a:r>
              <a:rPr lang="en-US" altLang="en-US" sz="1200" b="1" dirty="0">
                <a:latin typeface="Courier New" panose="02070309020205020404" pitchFamily="49" charset="0"/>
              </a:rPr>
              <a:t>(right), element) &lt;= 0) </a:t>
            </a:r>
            <a:endParaRPr lang="en-US" altLang="en-US" sz="12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200" b="1" dirty="0" smtClean="0">
                <a:latin typeface="Courier New" panose="02070309020205020404" pitchFamily="49" charset="0"/>
              </a:rPr>
              <a:t>      </a:t>
            </a:r>
            <a:r>
              <a:rPr lang="en-US" altLang="en-US" sz="1200" b="1" dirty="0">
                <a:latin typeface="Courier New" panose="02070309020205020404" pitchFamily="49" charset="0"/>
              </a:rPr>
              <a:t>// right child &lt;= element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  return hole;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else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  // element &lt; right child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  return right;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// left child &gt;= right child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if (</a:t>
            </a:r>
            <a:r>
              <a:rPr lang="en-US" altLang="en-US" sz="1200" b="1" dirty="0" err="1">
                <a:latin typeface="Courier New" panose="02070309020205020404" pitchFamily="49" charset="0"/>
              </a:rPr>
              <a:t>comp.compare</a:t>
            </a:r>
            <a:r>
              <a:rPr lang="en-US" altLang="en-US" sz="1200" b="1" dirty="0"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latin typeface="Courier New" panose="02070309020205020404" pitchFamily="49" charset="0"/>
              </a:rPr>
              <a:t>elements.get</a:t>
            </a:r>
            <a:r>
              <a:rPr lang="en-US" altLang="en-US" sz="1200" b="1" dirty="0">
                <a:latin typeface="Courier New" panose="02070309020205020404" pitchFamily="49" charset="0"/>
              </a:rPr>
              <a:t>(left), element) &lt;= 0) </a:t>
            </a:r>
            <a:endParaRPr lang="en-US" altLang="en-US" sz="12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200" b="1" dirty="0" smtClean="0">
                <a:latin typeface="Courier New" panose="02070309020205020404" pitchFamily="49" charset="0"/>
              </a:rPr>
              <a:t>    </a:t>
            </a:r>
            <a:r>
              <a:rPr lang="en-US" altLang="en-US" sz="1200" b="1" dirty="0">
                <a:latin typeface="Courier New" panose="02070309020205020404" pitchFamily="49" charset="0"/>
              </a:rPr>
              <a:t>// left child &lt;= element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return hole;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else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// element &lt; left child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    return left;</a:t>
            </a:r>
          </a:p>
          <a:p>
            <a:pPr eaLnBrk="1" hangingPunct="1"/>
            <a:r>
              <a:rPr lang="en-US" altLang="en-US" sz="1200" b="1" dirty="0">
                <a:latin typeface="Courier New" panose="020703090202050204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46320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5"/>
          <p:cNvSpPr>
            <a:spLocks noGrp="1" noChangeArrowheads="1"/>
          </p:cNvSpPr>
          <p:nvPr>
            <p:ph type="title"/>
          </p:nvPr>
        </p:nvSpPr>
        <p:spPr>
          <a:xfrm>
            <a:off x="457200" y="8382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4000" b="1" smtClean="0"/>
              <a:t>Heaps Versus Other Representations of Priority Queues</a:t>
            </a:r>
          </a:p>
        </p:txBody>
      </p:sp>
      <p:pic>
        <p:nvPicPr>
          <p:cNvPr id="21507" name="Picture 2" descr="9_629"/>
          <p:cNvPicPr>
            <a:picLocks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2714625"/>
            <a:ext cx="8229600" cy="2295525"/>
          </a:xfrm>
          <a:noFill/>
          <a:ln w="28575">
            <a:solidFill>
              <a:schemeClr val="tx1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8403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/>
              <a:t>9.1 The Priority Queue Interface</a:t>
            </a:r>
            <a:endParaRPr lang="en-US" altLang="en-US" sz="4000" dirty="0" smtClean="0"/>
          </a:p>
        </p:txBody>
      </p:sp>
      <p:sp>
        <p:nvSpPr>
          <p:cNvPr id="409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A priority queue is an abstract data type with an interesting accessing protocol - only the </a:t>
            </a:r>
            <a:r>
              <a:rPr lang="en-US" altLang="en-US" sz="2800" i="1" dirty="0" smtClean="0"/>
              <a:t>highest-priority</a:t>
            </a:r>
            <a:r>
              <a:rPr lang="en-US" altLang="en-US" sz="2800" dirty="0" smtClean="0"/>
              <a:t> element can be accessed</a:t>
            </a:r>
          </a:p>
          <a:p>
            <a:pPr eaLnBrk="1" hangingPunct="1"/>
            <a:r>
              <a:rPr lang="en-US" altLang="en-US" sz="2800" dirty="0" smtClean="0"/>
              <a:t>Priority queues are useful for any application that involves processing items by priority</a:t>
            </a:r>
          </a:p>
          <a:p>
            <a:pPr eaLnBrk="1" hangingPunct="1">
              <a:buFontTx/>
              <a:buNone/>
            </a:pPr>
            <a:endParaRPr lang="en-US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72183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pPr eaLnBrk="1" hangingPunct="1"/>
            <a:r>
              <a:rPr lang="en-US" altLang="en-US" sz="4000" dirty="0" smtClean="0"/>
              <a:t>The Interface</a:t>
            </a:r>
            <a:endParaRPr lang="en-US" altLang="en-US" sz="4000" dirty="0" smtClean="0"/>
          </a:p>
        </p:txBody>
      </p:sp>
      <p:sp>
        <p:nvSpPr>
          <p:cNvPr id="5123" name="Text Box 4"/>
          <p:cNvSpPr txBox="1">
            <a:spLocks noChangeArrowheads="1"/>
          </p:cNvSpPr>
          <p:nvPr/>
        </p:nvSpPr>
        <p:spPr bwMode="auto">
          <a:xfrm>
            <a:off x="669925" y="14843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5124" name="Text Box 5"/>
          <p:cNvSpPr txBox="1">
            <a:spLocks noChangeArrowheads="1"/>
          </p:cNvSpPr>
          <p:nvPr/>
        </p:nvSpPr>
        <p:spPr bwMode="auto">
          <a:xfrm>
            <a:off x="331788" y="1066800"/>
            <a:ext cx="8347157" cy="4616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package ch09.priorityQueues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public interface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PriQueueInterface</a:t>
            </a:r>
            <a:r>
              <a:rPr lang="en-US" altLang="en-US" sz="1400" b="1" dirty="0">
                <a:latin typeface="Courier New" panose="02070309020205020404" pitchFamily="49" charset="0"/>
              </a:rPr>
              <a:t>&lt;T&gt;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void enqueue(T element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);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// Throws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PriQOverflowException</a:t>
            </a:r>
            <a:r>
              <a:rPr lang="en-US" altLang="en-US" sz="1400" b="1" dirty="0">
                <a:latin typeface="Courier New" panose="02070309020205020404" pitchFamily="49" charset="0"/>
              </a:rPr>
              <a:t> if this priority queue is full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// otherwise, adds element to this priority queue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T </a:t>
            </a:r>
            <a:r>
              <a:rPr lang="en-US" altLang="en-US" sz="1400" b="1" dirty="0">
                <a:latin typeface="Courier New" panose="02070309020205020404" pitchFamily="49" charset="0"/>
              </a:rPr>
              <a:t>dequeue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// Throws </a:t>
            </a:r>
            <a:r>
              <a:rPr lang="en-US" altLang="en-US" sz="1400" b="1" dirty="0" err="1">
                <a:latin typeface="Courier New" panose="02070309020205020404" pitchFamily="49" charset="0"/>
              </a:rPr>
              <a:t>PriQUnderflowException</a:t>
            </a:r>
            <a:r>
              <a:rPr lang="en-US" altLang="en-US" sz="1400" b="1" dirty="0">
                <a:latin typeface="Courier New" panose="02070309020205020404" pitchFamily="49" charset="0"/>
              </a:rPr>
              <a:t> if this priority queue is empty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// otherwise, removes element with highest priority from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this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// priority queue and returns it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boolean isEmpty();  </a:t>
            </a:r>
            <a:endParaRPr lang="en-US" altLang="en-US" sz="1400" b="1" dirty="0" smtClean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 // </a:t>
            </a:r>
            <a:r>
              <a:rPr lang="en-US" altLang="en-US" sz="1400" b="1" dirty="0">
                <a:latin typeface="Courier New" panose="02070309020205020404" pitchFamily="49" charset="0"/>
              </a:rPr>
              <a:t>Returns true if this priority queue is empty; otherwise, returns false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boolean isFull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// Returns true if this priority queue is full; otherwise, returns false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.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</a:t>
            </a:r>
            <a:endParaRPr lang="en-US" altLang="en-US" sz="14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en-US" sz="1400" b="1" dirty="0">
                <a:latin typeface="Courier New" panose="02070309020205020404" pitchFamily="49" charset="0"/>
              </a:rPr>
              <a:t>  int size</a:t>
            </a:r>
            <a:r>
              <a:rPr lang="en-US" altLang="en-US" sz="1400" b="1" dirty="0" smtClean="0">
                <a:latin typeface="Courier New" panose="02070309020205020404" pitchFamily="49" charset="0"/>
              </a:rPr>
              <a:t>();</a:t>
            </a:r>
          </a:p>
          <a:p>
            <a:pPr eaLnBrk="1" hangingPunct="1"/>
            <a:r>
              <a:rPr lang="en-US" altLang="en-US" sz="1400" b="1" dirty="0" smtClean="0">
                <a:latin typeface="Courier New" panose="02070309020205020404" pitchFamily="49" charset="0"/>
              </a:rPr>
              <a:t>  </a:t>
            </a:r>
            <a:r>
              <a:rPr lang="en-US" altLang="en-US" sz="1400" b="1" dirty="0">
                <a:latin typeface="Courier New" panose="02070309020205020404" pitchFamily="49" charset="0"/>
              </a:rPr>
              <a:t>// Returns the number of elements in this priority queue. } </a:t>
            </a:r>
          </a:p>
        </p:txBody>
      </p:sp>
    </p:spTree>
    <p:extLst>
      <p:ext uri="{BB962C8B-B14F-4D97-AF65-F5344CB8AC3E}">
        <p14:creationId xmlns:p14="http://schemas.microsoft.com/office/powerpoint/2010/main" val="389453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/>
              <a:t>9.2 Priority Queue Implementations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828800"/>
            <a:ext cx="8610600" cy="4191000"/>
          </a:xfrm>
        </p:spPr>
        <p:txBody>
          <a:bodyPr/>
          <a:lstStyle/>
          <a:p>
            <a:pPr eaLnBrk="1" hangingPunct="1"/>
            <a:r>
              <a:rPr lang="en-US" altLang="en-US" sz="2400" dirty="0" smtClean="0"/>
              <a:t>There are many ways to implement a priority queue</a:t>
            </a:r>
          </a:p>
          <a:p>
            <a:pPr lvl="1" eaLnBrk="1" hangingPunct="1"/>
            <a:r>
              <a:rPr lang="en-US" altLang="en-US" sz="2400" b="1" dirty="0" smtClean="0"/>
              <a:t>An Unsorted List -</a:t>
            </a:r>
            <a:r>
              <a:rPr lang="en-US" altLang="en-US" sz="2400" dirty="0" smtClean="0"/>
              <a:t> dequeuing would require searching through the entire list</a:t>
            </a:r>
          </a:p>
          <a:p>
            <a:pPr lvl="1" eaLnBrk="1" hangingPunct="1"/>
            <a:r>
              <a:rPr lang="en-US" altLang="en-US" sz="2400" b="1" dirty="0" smtClean="0"/>
              <a:t>An Array-Based Sorted List -</a:t>
            </a:r>
            <a:r>
              <a:rPr lang="en-US" altLang="en-US" sz="2400" dirty="0" smtClean="0"/>
              <a:t> Enqueuing is expensive</a:t>
            </a:r>
          </a:p>
          <a:p>
            <a:pPr lvl="1" eaLnBrk="1" hangingPunct="1"/>
            <a:r>
              <a:rPr lang="en-US" altLang="en-US" sz="2400" b="1" dirty="0" smtClean="0"/>
              <a:t>A </a:t>
            </a:r>
            <a:r>
              <a:rPr lang="en-US" altLang="en-US" sz="2400" b="1" dirty="0" smtClean="0"/>
              <a:t>Sorted Linked </a:t>
            </a:r>
            <a:r>
              <a:rPr lang="en-US" altLang="en-US" sz="2400" b="1" dirty="0" smtClean="0"/>
              <a:t>List -</a:t>
            </a:r>
            <a:r>
              <a:rPr lang="en-US" altLang="en-US" sz="2400" dirty="0" smtClean="0"/>
              <a:t> Enqueuing again is 0(N)</a:t>
            </a:r>
          </a:p>
          <a:p>
            <a:pPr lvl="1" eaLnBrk="1" hangingPunct="1"/>
            <a:r>
              <a:rPr lang="en-US" altLang="en-US" sz="2400" b="1" dirty="0" smtClean="0"/>
              <a:t>A Binary Search Tree -</a:t>
            </a:r>
            <a:r>
              <a:rPr lang="en-US" altLang="en-US" sz="2400" dirty="0" smtClean="0"/>
              <a:t> On average, 0(log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N) steps for both enqueue and dequeue</a:t>
            </a:r>
          </a:p>
          <a:p>
            <a:pPr lvl="1" eaLnBrk="1" hangingPunct="1"/>
            <a:r>
              <a:rPr lang="en-US" altLang="en-US" sz="2400" b="1" dirty="0" smtClean="0"/>
              <a:t>A Heap -</a:t>
            </a:r>
            <a:r>
              <a:rPr lang="en-US" altLang="en-US" sz="2400" dirty="0" smtClean="0"/>
              <a:t> (next section) guarantees 0(log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N) steps, even in the worst case</a:t>
            </a:r>
          </a:p>
        </p:txBody>
      </p:sp>
    </p:spTree>
    <p:extLst>
      <p:ext uri="{BB962C8B-B14F-4D97-AF65-F5344CB8AC3E}">
        <p14:creationId xmlns:p14="http://schemas.microsoft.com/office/powerpoint/2010/main" val="173792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/>
              <a:t>9.3 The Heap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800" b="1" dirty="0" smtClean="0"/>
              <a:t>Heap  </a:t>
            </a:r>
            <a:r>
              <a:rPr lang="en-US" altLang="en-US" sz="2800" dirty="0" smtClean="0"/>
              <a:t>An implementation of a Priority Queue based on a complete binary tree, each of whose elements contains a value that is greater than or equal to the value of each of its children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dirty="0" smtClean="0"/>
              <a:t>In other words, a heap is an implementation of a Priority Queue that uses a binary tree that satisfies two properties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 smtClean="0"/>
              <a:t>the </a:t>
            </a:r>
            <a:r>
              <a:rPr lang="en-US" altLang="en-US" sz="2400" i="1" dirty="0" smtClean="0"/>
              <a:t>shape property</a:t>
            </a:r>
            <a:r>
              <a:rPr lang="en-US" altLang="en-US" sz="2400" dirty="0" smtClean="0"/>
              <a:t>: the tree must be a complete binary tree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 smtClean="0"/>
              <a:t>the </a:t>
            </a:r>
            <a:r>
              <a:rPr lang="en-US" altLang="en-US" sz="2400" i="1" dirty="0" smtClean="0"/>
              <a:t>order property: </a:t>
            </a:r>
            <a:r>
              <a:rPr lang="en-US" altLang="en-US" sz="2400" dirty="0" smtClean="0"/>
              <a:t>for every node in the tree, the value stored in that node is greater than or equal to the value in each of its children. </a:t>
            </a:r>
          </a:p>
        </p:txBody>
      </p:sp>
    </p:spTree>
    <p:extLst>
      <p:ext uri="{BB962C8B-B14F-4D97-AF65-F5344CB8AC3E}">
        <p14:creationId xmlns:p14="http://schemas.microsoft.com/office/powerpoint/2010/main" val="2021907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Tree Terminology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full binary tree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complete binary 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828800"/>
            <a:ext cx="2989359" cy="17629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4191000"/>
            <a:ext cx="3075572" cy="181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0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499" y="1600200"/>
            <a:ext cx="6799002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19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1905000"/>
            <a:ext cx="2743200" cy="1143000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Two Heaps Containing the Letters ‘A’ through ‘J’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81000"/>
            <a:ext cx="4572000" cy="559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03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19096</TotalTime>
  <Words>1304</Words>
  <Application>Microsoft Office PowerPoint</Application>
  <PresentationFormat>On-screen Show (4:3)</PresentationFormat>
  <Paragraphs>222</Paragraphs>
  <Slides>26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Courier New</vt:lpstr>
      <vt:lpstr>Default Design</vt:lpstr>
      <vt:lpstr>               Chapter 9  The Priority Queue ADT</vt:lpstr>
      <vt:lpstr>Chapter 9: The  Priority Queue ADT</vt:lpstr>
      <vt:lpstr>9.1 The Priority Queue Interface</vt:lpstr>
      <vt:lpstr>The Interface</vt:lpstr>
      <vt:lpstr>9.2 Priority Queue Implementations</vt:lpstr>
      <vt:lpstr>9.3 The Heap</vt:lpstr>
      <vt:lpstr>Tree Terminology</vt:lpstr>
      <vt:lpstr>Examples</vt:lpstr>
      <vt:lpstr>Two Heaps Containing the Letters ‘A’ through ‘J’</vt:lpstr>
      <vt:lpstr>The dequeue operation   Steps d,e,f represent the  “reheap down” operation</vt:lpstr>
      <vt:lpstr>The enqueue operation steps b, c represent the “reheap up” operation</vt:lpstr>
      <vt:lpstr>PowerPoint Presentation</vt:lpstr>
      <vt:lpstr>9.4 The Heap Implementation</vt:lpstr>
      <vt:lpstr>A Non-linked Representation of Binary Trees </vt:lpstr>
      <vt:lpstr>A Binary Tree and Its Array Representation</vt:lpstr>
      <vt:lpstr>A Binary Search Tree Stored in an Array with Dummy Values</vt:lpstr>
      <vt:lpstr>Array Representation continued</vt:lpstr>
      <vt:lpstr>Beginning of HeapPriQ.java</vt:lpstr>
      <vt:lpstr>The enqueue method</vt:lpstr>
      <vt:lpstr>PowerPoint Presentation</vt:lpstr>
      <vt:lpstr>reheapUp operation</vt:lpstr>
      <vt:lpstr>The dequeue method</vt:lpstr>
      <vt:lpstr>PowerPoint Presentation</vt:lpstr>
      <vt:lpstr>reheapDown operation</vt:lpstr>
      <vt:lpstr>The newHole method</vt:lpstr>
      <vt:lpstr>Heaps Versus Other Representations of Priority Queues</vt:lpstr>
    </vt:vector>
  </TitlesOfParts>
  <Company>Villanova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Getting Organized</dc:title>
  <dc:creator>Daniel Thomas Joyce</dc:creator>
  <cp:lastModifiedBy>Dan</cp:lastModifiedBy>
  <cp:revision>351</cp:revision>
  <cp:lastPrinted>2016-07-07T12:46:03Z</cp:lastPrinted>
  <dcterms:created xsi:type="dcterms:W3CDTF">2006-05-31T11:48:50Z</dcterms:created>
  <dcterms:modified xsi:type="dcterms:W3CDTF">2016-07-21T18:58:07Z</dcterms:modified>
</cp:coreProperties>
</file>

<file path=docProps/thumbnail.jpeg>
</file>